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7"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3" d="100"/>
          <a:sy n="123" d="100"/>
        </p:scale>
        <p:origin x="-120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98" d="100"/>
          <a:sy n="98" d="100"/>
        </p:scale>
        <p:origin x="-356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12E851-00A9-4D6A-86A7-C8195D19E9EE}" type="datetimeFigureOut">
              <a:rPr lang="en-US" smtClean="0"/>
              <a:t>5/11/2017</a:t>
            </a:fld>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4EA2D0-134A-4022-8770-63289F6D5329}" type="slidenum">
              <a:rPr lang="en-US" smtClean="0"/>
              <a:t>‹#›</a:t>
            </a:fld>
            <a:endParaRPr lang="en-US"/>
          </a:p>
        </p:txBody>
      </p:sp>
      <p:sp>
        <p:nvSpPr>
          <p:cNvPr id="8" name="Slide Image Placeholder 7"/>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1724539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20A3CA8-7F06-4F66-B975-14AC7E9977C6}" type="datetimeFigureOut">
              <a:rPr lang="en-US" smtClean="0"/>
              <a:t>5/11/2017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F8F1FE2-9B34-435F-8665-2410E951810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0A3CA8-7F06-4F66-B975-14AC7E9977C6}" type="datetimeFigureOut">
              <a:rPr lang="en-US" smtClean="0"/>
              <a:t>5/11/2017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8F1FE2-9B34-435F-8665-2410E951810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0A3CA8-7F06-4F66-B975-14AC7E9977C6}" type="datetimeFigureOut">
              <a:rPr lang="en-US" smtClean="0"/>
              <a:t>5/11/2017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8F1FE2-9B34-435F-8665-2410E951810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0A3CA8-7F06-4F66-B975-14AC7E9977C6}" type="datetimeFigureOut">
              <a:rPr lang="en-US" smtClean="0"/>
              <a:t>5/11/2017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8F1FE2-9B34-435F-8665-2410E951810F}"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20A3CA8-7F06-4F66-B975-14AC7E9977C6}" type="datetimeFigureOut">
              <a:rPr lang="en-US" smtClean="0"/>
              <a:t>5/11/2017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8F1FE2-9B34-435F-8665-2410E951810F}"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20A3CA8-7F06-4F66-B975-14AC7E9977C6}" type="datetimeFigureOut">
              <a:rPr lang="en-US" smtClean="0"/>
              <a:t>5/11/2017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8F1FE2-9B34-435F-8665-2410E951810F}"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20A3CA8-7F06-4F66-B975-14AC7E9977C6}" type="datetimeFigureOut">
              <a:rPr lang="en-US" smtClean="0"/>
              <a:t>5/11/2017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F8F1FE2-9B34-435F-8665-2410E951810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20A3CA8-7F06-4F66-B975-14AC7E9977C6}" type="datetimeFigureOut">
              <a:rPr lang="en-US" smtClean="0"/>
              <a:t>5/11/2017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F8F1FE2-9B34-435F-8665-2410E951810F}"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20A3CA8-7F06-4F66-B975-14AC7E9977C6}" type="datetimeFigureOut">
              <a:rPr lang="en-US" smtClean="0"/>
              <a:t>5/11/2017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F8F1FE2-9B34-435F-8665-2410E951810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20A3CA8-7F06-4F66-B975-14AC7E9977C6}" type="datetimeFigureOut">
              <a:rPr lang="en-US" smtClean="0"/>
              <a:t>5/11/2017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8F1FE2-9B34-435F-8665-2410E951810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20A3CA8-7F06-4F66-B975-14AC7E9977C6}" type="datetimeFigureOut">
              <a:rPr lang="en-US" smtClean="0"/>
              <a:t>5/11/2017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F8F1FE2-9B34-435F-8665-2410E951810F}"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20A3CA8-7F06-4F66-B975-14AC7E9977C6}" type="datetimeFigureOut">
              <a:rPr lang="en-US" smtClean="0"/>
              <a:t>5/11/2017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F8F1FE2-9B34-435F-8665-2410E951810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google.com/url?sa=i&amp;rct=j&amp;q=&amp;esrc=s&amp;source=images&amp;cd=&amp;cad=rja&amp;uact=8&amp;ved=0ahUKEwje7pC6zdbTAhUo54MKHQ6eBJ0QjRwIBw&amp;url=http://www.pinoydvd.com/index.php?topic%3D109037.0&amp;psig=AFQjCNEwfDfEcKT07V51kpY56qBV2xEYBA&amp;ust=1493999877694493"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uact=8&amp;ved=0ahUKEwiK8oe7y9bTAhUl9YMKHUJIBwMQjRwIBw&amp;url=http://www.cusd.net/parents/safety-and-security&amp;psig=AFQjCNEEgW_NbSMaYcFXEc9A315hfFQmNQ&amp;ust=1493999205258915" TargetMode="External"/><Relationship Id="rId2" Type="http://schemas.openxmlformats.org/officeDocument/2006/relationships/hyperlink" Target="http://www.google.com/url?sa=i&amp;rct=j&amp;q=&amp;esrc=s&amp;source=images&amp;cd=&amp;ved=0ahUKEwiUpf-Ry9bTAhWmx4MKHSi6Cp8QjRwIBw&amp;url=http://www.youghsd.net/school_safety_and_security&amp;psig=AFQjCNEEgW_NbSMaYcFXEc9A315hfFQmNQ&amp;ust=1493999205258915&amp;cad=rjt"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url?sa=i&amp;rct=j&amp;q=&amp;esrc=s&amp;source=images&amp;cd=&amp;cad=rja&amp;uact=8&amp;ved=0ahUKEwiZ5-K-ytbTAhXKy4MKHeaAAfMQjRwIBw&amp;url=https://clipartfest.com/categories/view/b64be08a0d0d73a91fe1f7a280365e530c35e86d/animated-christmas-star-clipart.html&amp;psig=AFQjCNH-lU3HvEA0dDxmnN37CP3veEkSrg&amp;ust=149399908587107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url?sa=i&amp;rct=j&amp;q=&amp;esrc=s&amp;source=images&amp;cd=&amp;cad=rja&amp;uact=8&amp;ved=0ahUKEwiZ5-K-ytbTAhXKy4MKHeaAAfMQjRwIBw&amp;url=https://clipartfest.com/categories/view/b64be08a0d0d73a91fe1f7a280365e530c35e86d/animated-christmas-star-clipart.html&amp;psig=AFQjCNH-lU3HvEA0dDxmnN37CP3veEkSrg&amp;ust=1493999085871070"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google.com/url?sa=i&amp;rct=j&amp;q=&amp;esrc=s&amp;source=images&amp;cd=&amp;cad=rja&amp;uact=8&amp;ved=0ahUKEwiaq7vYy9bTAhVs74MKHT94BegQjRwIBw&amp;url=https://www.kidcentraltn.com/article/tennessee-s-school-readiness-model&amp;psig=AFQjCNHdDqwSDQ2ZiUNgStOx_d1nEORP6A&amp;ust=1493999408767794"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url?sa=i&amp;rct=j&amp;q=&amp;esrc=s&amp;source=images&amp;cd=&amp;cad=rja&amp;uact=8&amp;ved=0ahUKEwiZ5-K-ytbTAhXKy4MKHeaAAfMQjRwIBw&amp;url=https://clipartfest.com/categories/view/b64be08a0d0d73a91fe1f7a280365e530c35e86d/animated-christmas-star-clipart.html&amp;psig=AFQjCNH-lU3HvEA0dDxmnN37CP3veEkSrg&amp;ust=1493999085871070"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url?sa=i&amp;rct=j&amp;q=&amp;esrc=s&amp;source=images&amp;cd=&amp;cad=rja&amp;uact=8&amp;ved=0ahUKEwiZ5-K-ytbTAhXKy4MKHeaAAfMQjRwIBw&amp;url=https://clipartfest.com/categories/view/b64be08a0d0d73a91fe1f7a280365e530c35e86d/animated-christmas-star-clipart.html&amp;psig=AFQjCNH-lU3HvEA0dDxmnN37CP3veEkSrg&amp;ust=149399908587107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oogle.com/url?sa=i&amp;rct=j&amp;q=&amp;esrc=s&amp;source=images&amp;cd=&amp;cad=rja&amp;uact=8&amp;ved=0ahUKEwivwam8ydbTAhUIxoMKHd6JCIYQjRwIBw&amp;url=https://www.quora.com/How-does-one-do-an-effective-SWOT-Analysis#!n%3D12&amp;psig=AFQjCNGarVV5K0Asywn61EkdoNcVIQTRqA&amp;ust=149399877807209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com/url?sa=i&amp;rct=j&amp;q=&amp;esrc=s&amp;source=images&amp;cd=&amp;cad=rja&amp;uact=8&amp;ved=0ahUKEwiVosSdytbTAhVH_IMKHTPqDLYQjRwIBw&amp;url=https://www.vecteezy.com/vector-art/104306-hvac-vector-icon-set&amp;psig=AFQjCNEqDPobYe7hjWrN7GYXwVGaHx-nQw&amp;ust=149399900209678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url?sa=i&amp;rct=j&amp;q=&amp;esrc=s&amp;source=images&amp;cd=&amp;cad=rja&amp;uact=8&amp;ved=0ahUKEwiZ5-K-ytbTAhXKy4MKHeaAAfMQjRwIBw&amp;url=https://clipartfest.com/categories/view/b64be08a0d0d73a91fe1f7a280365e530c35e86d/animated-christmas-star-clipart.html&amp;psig=AFQjCNH-lU3HvEA0dDxmnN37CP3veEkSrg&amp;ust=149399908587107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url?sa=i&amp;rct=j&amp;q=&amp;esrc=s&amp;source=images&amp;cd=&amp;cad=rja&amp;uact=8&amp;ved=0ahUKEwiZ5-K-ytbTAhXKy4MKHeaAAfMQjRwIBw&amp;url=https://clipartfest.com/categories/view/b64be08a0d0d73a91fe1f7a280365e530c35e86d/animated-christmas-star-clipart.html&amp;psig=AFQjCNH-lU3HvEA0dDxmnN37CP3veEkSrg&amp;ust=149399908587107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 Roy-Ostrander </a:t>
            </a:r>
            <a:br>
              <a:rPr lang="en-US" dirty="0" smtClean="0"/>
            </a:br>
            <a:r>
              <a:rPr lang="en-US" dirty="0" smtClean="0"/>
              <a:t>Public School</a:t>
            </a:r>
            <a:endParaRPr lang="en-US" dirty="0"/>
          </a:p>
        </p:txBody>
      </p:sp>
      <p:sp>
        <p:nvSpPr>
          <p:cNvPr id="3" name="Subtitle 2"/>
          <p:cNvSpPr>
            <a:spLocks noGrp="1"/>
          </p:cNvSpPr>
          <p:nvPr>
            <p:ph type="subTitle" idx="1"/>
          </p:nvPr>
        </p:nvSpPr>
        <p:spPr/>
        <p:txBody>
          <a:bodyPr/>
          <a:lstStyle/>
          <a:p>
            <a:r>
              <a:rPr lang="en-US" dirty="0" smtClean="0"/>
              <a:t>Facilities Task Force Recommendations</a:t>
            </a:r>
            <a:endParaRPr lang="en-US" dirty="0"/>
          </a:p>
        </p:txBody>
      </p:sp>
      <p:pic>
        <p:nvPicPr>
          <p:cNvPr id="12292" name="Picture 4" descr="Related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33647">
            <a:off x="76200" y="4107746"/>
            <a:ext cx="3581400" cy="24116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Security Assessments</a:t>
            </a:r>
          </a:p>
          <a:p>
            <a:pPr lvl="1"/>
            <a:r>
              <a:rPr lang="en-US" dirty="0" smtClean="0"/>
              <a:t>Custom Alarm</a:t>
            </a:r>
          </a:p>
          <a:p>
            <a:pPr lvl="1"/>
            <a:r>
              <a:rPr lang="en-US" dirty="0" smtClean="0"/>
              <a:t>Eagle Ridge Tactical Consulting, L.L.C.</a:t>
            </a:r>
            <a:endParaRPr lang="en-US" dirty="0"/>
          </a:p>
        </p:txBody>
      </p:sp>
      <p:sp>
        <p:nvSpPr>
          <p:cNvPr id="3" name="Title 2"/>
          <p:cNvSpPr>
            <a:spLocks noGrp="1"/>
          </p:cNvSpPr>
          <p:nvPr>
            <p:ph type="title"/>
          </p:nvPr>
        </p:nvSpPr>
        <p:spPr/>
        <p:txBody>
          <a:bodyPr/>
          <a:lstStyle/>
          <a:p>
            <a:r>
              <a:rPr lang="en-US" dirty="0" smtClean="0"/>
              <a:t>Safety and Security</a:t>
            </a:r>
            <a:endParaRPr lang="en-US" dirty="0"/>
          </a:p>
        </p:txBody>
      </p:sp>
      <p:sp>
        <p:nvSpPr>
          <p:cNvPr id="4" name="AutoShape 2" descr="Image result for school safety and security">
            <a:hlinkClick r:id="rId2"/>
          </p:cNvPr>
          <p:cNvSpPr>
            <a:spLocks noChangeAspect="1" noChangeArrowheads="1"/>
          </p:cNvSpPr>
          <p:nvPr/>
        </p:nvSpPr>
        <p:spPr bwMode="auto">
          <a:xfrm>
            <a:off x="38100" y="-822325"/>
            <a:ext cx="3038475" cy="17240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Image result for school safety and security">
            <a:hlinkClick r:id="rId2"/>
          </p:cNvPr>
          <p:cNvSpPr>
            <a:spLocks noChangeAspect="1" noChangeArrowheads="1"/>
          </p:cNvSpPr>
          <p:nvPr/>
        </p:nvSpPr>
        <p:spPr bwMode="auto">
          <a:xfrm>
            <a:off x="190500" y="-669925"/>
            <a:ext cx="3038475" cy="17240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Image result for school safety and security">
            <a:hlinkClick r:id="rId2"/>
          </p:cNvPr>
          <p:cNvSpPr>
            <a:spLocks noChangeAspect="1" noChangeArrowheads="1"/>
          </p:cNvSpPr>
          <p:nvPr/>
        </p:nvSpPr>
        <p:spPr bwMode="auto">
          <a:xfrm>
            <a:off x="342900" y="-517525"/>
            <a:ext cx="3038475" cy="17240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8" name="Picture 8" descr="Image result for school safety and security">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3505200"/>
            <a:ext cx="3810000" cy="1885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276225" lvl="0" indent="-276225">
              <a:buFont typeface="+mj-lt"/>
              <a:buAutoNum type="arabicParenR"/>
            </a:pPr>
            <a:r>
              <a:rPr lang="en-US" sz="2200" dirty="0" smtClean="0"/>
              <a:t>Secure and remodel front entrance</a:t>
            </a:r>
          </a:p>
          <a:p>
            <a:pPr marL="687388" lvl="1" indent="-282575">
              <a:buFont typeface="+mj-lt"/>
              <a:buAutoNum type="alphaLcParenR"/>
            </a:pPr>
            <a:r>
              <a:rPr lang="en-US" sz="1600" dirty="0" smtClean="0"/>
              <a:t>3</a:t>
            </a:r>
            <a:r>
              <a:rPr lang="en-US" sz="1600" baseline="30000" dirty="0" smtClean="0"/>
              <a:t>rd</a:t>
            </a:r>
            <a:r>
              <a:rPr lang="en-US" sz="1600" dirty="0" smtClean="0"/>
              <a:t> set of secure doors placed past the trophy cases with buzzer system in administrative offices</a:t>
            </a:r>
          </a:p>
          <a:p>
            <a:pPr marL="687388" lvl="1" indent="-282575">
              <a:buFont typeface="+mj-lt"/>
              <a:buAutoNum type="alphaLcParenR"/>
            </a:pPr>
            <a:r>
              <a:rPr lang="en-US" sz="1600" dirty="0" smtClean="0"/>
              <a:t>Waiting area created in secured area between 2</a:t>
            </a:r>
            <a:r>
              <a:rPr lang="en-US" sz="1600" baseline="30000" dirty="0" smtClean="0"/>
              <a:t>nd</a:t>
            </a:r>
            <a:r>
              <a:rPr lang="en-US" sz="1600" dirty="0" smtClean="0"/>
              <a:t> and 3</a:t>
            </a:r>
            <a:r>
              <a:rPr lang="en-US" sz="1600" baseline="30000" dirty="0" smtClean="0"/>
              <a:t>rd</a:t>
            </a:r>
            <a:r>
              <a:rPr lang="en-US" sz="1600" dirty="0" smtClean="0"/>
              <a:t> set of doors</a:t>
            </a:r>
          </a:p>
          <a:p>
            <a:pPr marL="1087438" lvl="2" indent="-230188">
              <a:buFont typeface="+mj-lt"/>
              <a:buAutoNum type="arabicParenR"/>
            </a:pPr>
            <a:r>
              <a:rPr lang="en-US" sz="1400" dirty="0" smtClean="0"/>
              <a:t>All parents/visitors to remain in waiting area after checking in at the office until child or staff member is able to meet them there</a:t>
            </a:r>
            <a:r>
              <a:rPr lang="en-US" sz="2400" dirty="0" smtClean="0"/>
              <a:t/>
            </a:r>
            <a:br>
              <a:rPr lang="en-US" sz="2400" dirty="0" smtClean="0"/>
            </a:br>
            <a:endParaRPr lang="en-US" sz="2000" dirty="0" smtClean="0"/>
          </a:p>
          <a:p>
            <a:pPr marL="276225" lvl="0" indent="-276225">
              <a:buFont typeface="+mj-lt"/>
              <a:buAutoNum type="arabicParenR"/>
            </a:pPr>
            <a:r>
              <a:rPr lang="en-US" sz="2200" dirty="0" smtClean="0"/>
              <a:t>Secure all remaining entrances with alarms and cameras</a:t>
            </a:r>
            <a:br>
              <a:rPr lang="en-US" sz="2200" dirty="0" smtClean="0"/>
            </a:br>
            <a:endParaRPr lang="en-US" sz="2200" dirty="0" smtClean="0"/>
          </a:p>
          <a:p>
            <a:pPr marL="276225" indent="-276225">
              <a:buFont typeface="+mj-lt"/>
              <a:buAutoNum type="arabicParenR"/>
            </a:pPr>
            <a:r>
              <a:rPr lang="en-US" sz="2200" dirty="0" smtClean="0"/>
              <a:t>Consider consulting companies like Custom Alarm, </a:t>
            </a:r>
            <a:r>
              <a:rPr lang="en-US" sz="2200" dirty="0" smtClean="0"/>
              <a:t/>
            </a:r>
            <a:br>
              <a:rPr lang="en-US" sz="2200" dirty="0" smtClean="0"/>
            </a:br>
            <a:r>
              <a:rPr lang="en-US" sz="2200" dirty="0" smtClean="0"/>
              <a:t>Ban-</a:t>
            </a:r>
            <a:r>
              <a:rPr lang="en-US" sz="2200" dirty="0" err="1" smtClean="0"/>
              <a:t>Koe</a:t>
            </a:r>
            <a:r>
              <a:rPr lang="en-US" sz="2200" dirty="0" smtClean="0"/>
              <a:t>, Eagle Ridge Tactical Consulting, L.L.C., or other similar companies</a:t>
            </a:r>
            <a:endParaRPr lang="en-US" sz="2200" dirty="0"/>
          </a:p>
        </p:txBody>
      </p:sp>
      <p:sp>
        <p:nvSpPr>
          <p:cNvPr id="3" name="Title 2"/>
          <p:cNvSpPr>
            <a:spLocks noGrp="1"/>
          </p:cNvSpPr>
          <p:nvPr>
            <p:ph type="title"/>
          </p:nvPr>
        </p:nvSpPr>
        <p:spPr/>
        <p:txBody>
          <a:bodyPr/>
          <a:lstStyle/>
          <a:p>
            <a:r>
              <a:rPr lang="en-US" dirty="0" smtClean="0"/>
              <a:t>Security Recommendations</a:t>
            </a:r>
            <a:endParaRPr lang="en-US" dirty="0"/>
          </a:p>
        </p:txBody>
      </p:sp>
      <p:pic>
        <p:nvPicPr>
          <p:cNvPr id="4" name="Picture 2" descr="Related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6175" y="152400"/>
            <a:ext cx="1245995" cy="121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4525963"/>
          </a:xfrm>
        </p:spPr>
        <p:txBody>
          <a:bodyPr>
            <a:normAutofit/>
          </a:bodyPr>
          <a:lstStyle/>
          <a:p>
            <a:pPr marL="276225" lvl="0" indent="-276225">
              <a:buFont typeface="+mj-lt"/>
              <a:buAutoNum type="arabicParenR"/>
            </a:pPr>
            <a:r>
              <a:rPr lang="en-US" sz="2200" dirty="0" smtClean="0"/>
              <a:t>Consider switching faculty and student parking lots for additional student safety </a:t>
            </a:r>
            <a:r>
              <a:rPr lang="en-US" sz="2200" dirty="0" smtClean="0"/>
              <a:t>by not </a:t>
            </a:r>
            <a:r>
              <a:rPr lang="en-US" sz="2200" dirty="0" smtClean="0"/>
              <a:t>crossing County Road 14</a:t>
            </a:r>
            <a:br>
              <a:rPr lang="en-US" sz="2200" dirty="0" smtClean="0"/>
            </a:br>
            <a:endParaRPr lang="en-US" sz="2200" dirty="0" smtClean="0"/>
          </a:p>
          <a:p>
            <a:pPr marL="276225" lvl="0" indent="-276225">
              <a:buFont typeface="+mj-lt"/>
              <a:buAutoNum type="arabicParenR"/>
            </a:pPr>
            <a:r>
              <a:rPr lang="en-US" sz="2200" dirty="0" smtClean="0"/>
              <a:t>Remove the housing structure on the West property </a:t>
            </a:r>
            <a:br>
              <a:rPr lang="en-US" sz="2200" dirty="0" smtClean="0"/>
            </a:br>
            <a:endParaRPr lang="en-US" sz="2200" dirty="0" smtClean="0"/>
          </a:p>
          <a:p>
            <a:pPr marL="276225" lvl="0" indent="-276225">
              <a:buFont typeface="+mj-lt"/>
              <a:buAutoNum type="arabicParenR"/>
            </a:pPr>
            <a:r>
              <a:rPr lang="en-US" sz="2200" dirty="0" smtClean="0"/>
              <a:t>Add driveway around back of school for safe bus drop-off and additional parking</a:t>
            </a:r>
          </a:p>
          <a:p>
            <a:pPr marL="687388" lvl="1" indent="-282575">
              <a:buFont typeface="+mj-lt"/>
              <a:buAutoNum type="alphaLcParenR"/>
            </a:pPr>
            <a:r>
              <a:rPr lang="en-US" sz="1600" dirty="0" smtClean="0"/>
              <a:t>Create an additional parking lot on the West property</a:t>
            </a:r>
          </a:p>
          <a:p>
            <a:pPr marL="687388" lvl="1" indent="-282575">
              <a:buFont typeface="+mj-lt"/>
              <a:buAutoNum type="alphaLcParenR"/>
            </a:pPr>
            <a:r>
              <a:rPr lang="en-US" sz="1600" dirty="0" smtClean="0"/>
              <a:t>Driveway should be a one-way with buses entering from Highway 56 and exiting on County Road 14</a:t>
            </a:r>
            <a:endParaRPr lang="en-US" sz="1600" dirty="0"/>
          </a:p>
        </p:txBody>
      </p:sp>
      <p:sp>
        <p:nvSpPr>
          <p:cNvPr id="3" name="Title 2"/>
          <p:cNvSpPr>
            <a:spLocks noGrp="1"/>
          </p:cNvSpPr>
          <p:nvPr>
            <p:ph type="title"/>
          </p:nvPr>
        </p:nvSpPr>
        <p:spPr/>
        <p:txBody>
          <a:bodyPr/>
          <a:lstStyle/>
          <a:p>
            <a:r>
              <a:rPr lang="en-US" dirty="0" smtClean="0"/>
              <a:t>Safety Recommendations</a:t>
            </a:r>
            <a:endParaRPr lang="en-US" dirty="0"/>
          </a:p>
        </p:txBody>
      </p:sp>
      <p:pic>
        <p:nvPicPr>
          <p:cNvPr id="4" name="Picture 2" descr="Related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6175" y="152400"/>
            <a:ext cx="1245995" cy="121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81000"/>
            <a:ext cx="8991600" cy="5450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09600" y="457200"/>
            <a:ext cx="1282723" cy="369332"/>
          </a:xfrm>
          <a:prstGeom prst="rect">
            <a:avLst/>
          </a:prstGeom>
          <a:noFill/>
        </p:spPr>
        <p:txBody>
          <a:bodyPr wrap="none" rtlCol="0">
            <a:spAutoFit/>
          </a:bodyPr>
          <a:lstStyle/>
          <a:p>
            <a:r>
              <a:rPr lang="en-US" b="1" dirty="0" smtClean="0"/>
              <a:t>Example: </a:t>
            </a:r>
            <a:endParaRPr 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School Readiness Programs and Educational Classrooms/Space</a:t>
            </a:r>
            <a:endParaRPr lang="en-US" dirty="0"/>
          </a:p>
        </p:txBody>
      </p:sp>
      <p:pic>
        <p:nvPicPr>
          <p:cNvPr id="11266" name="Picture 2" descr="Image result for school readines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3190757"/>
            <a:ext cx="3409950" cy="3362443"/>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a:xfrm>
            <a:off x="457200" y="1676400"/>
            <a:ext cx="8305800" cy="4330891"/>
          </a:xfrm>
        </p:spPr>
        <p:txBody>
          <a:bodyPr/>
          <a:lstStyle/>
          <a:p>
            <a:r>
              <a:rPr lang="en-US" dirty="0" smtClean="0"/>
              <a:t>School Readiness Programs</a:t>
            </a:r>
          </a:p>
          <a:p>
            <a:pPr lvl="1"/>
            <a:r>
              <a:rPr lang="en-US" dirty="0" smtClean="0"/>
              <a:t>Deb Reburn, School Readiness Coordinator/Teacher</a:t>
            </a:r>
            <a:br>
              <a:rPr lang="en-US" dirty="0" smtClean="0"/>
            </a:br>
            <a:endParaRPr lang="en-US" dirty="0" smtClean="0"/>
          </a:p>
          <a:p>
            <a:r>
              <a:rPr lang="en-US" dirty="0" smtClean="0"/>
              <a:t>Educational Classrooms/Space</a:t>
            </a:r>
          </a:p>
          <a:p>
            <a:pPr lvl="1"/>
            <a:r>
              <a:rPr lang="en-US" dirty="0" smtClean="0"/>
              <a:t>Aaron Hungerholt, School Principal</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362200"/>
            <a:ext cx="8229600" cy="3645091"/>
          </a:xfrm>
        </p:spPr>
        <p:txBody>
          <a:bodyPr/>
          <a:lstStyle/>
          <a:p>
            <a:pPr marL="287338" lvl="0" indent="-287338">
              <a:buFont typeface="+mj-lt"/>
              <a:buAutoNum type="arabicPeriod"/>
            </a:pPr>
            <a:r>
              <a:rPr lang="en-US" sz="2200" dirty="0" smtClean="0"/>
              <a:t>Develop a plan to replace existing temporary two classroom structure on the North end of the elementary with a permanent structure of three to four </a:t>
            </a:r>
            <a:r>
              <a:rPr lang="en-US" sz="2200" dirty="0" smtClean="0"/>
              <a:t>classrooms </a:t>
            </a:r>
            <a:r>
              <a:rPr lang="en-US" sz="2200" dirty="0" smtClean="0"/>
              <a:t>within five </a:t>
            </a:r>
            <a:r>
              <a:rPr lang="en-US" sz="2200" dirty="0" smtClean="0"/>
              <a:t>years</a:t>
            </a:r>
            <a:endParaRPr lang="en-US" sz="2200" dirty="0" smtClean="0"/>
          </a:p>
          <a:p>
            <a:endParaRPr lang="en-US" dirty="0"/>
          </a:p>
        </p:txBody>
      </p:sp>
      <p:sp>
        <p:nvSpPr>
          <p:cNvPr id="3" name="Title 2"/>
          <p:cNvSpPr>
            <a:spLocks noGrp="1"/>
          </p:cNvSpPr>
          <p:nvPr>
            <p:ph type="title"/>
          </p:nvPr>
        </p:nvSpPr>
        <p:spPr>
          <a:xfrm>
            <a:off x="457200" y="274638"/>
            <a:ext cx="8229600" cy="1782762"/>
          </a:xfrm>
        </p:spPr>
        <p:txBody>
          <a:bodyPr>
            <a:normAutofit fontScale="90000"/>
          </a:bodyPr>
          <a:lstStyle/>
          <a:p>
            <a:r>
              <a:rPr lang="en-US" dirty="0" smtClean="0"/>
              <a:t>School Readiness Programs </a:t>
            </a:r>
            <a:br>
              <a:rPr lang="en-US" dirty="0" smtClean="0"/>
            </a:br>
            <a:r>
              <a:rPr lang="en-US" dirty="0" smtClean="0"/>
              <a:t>and Educational Classrooms/</a:t>
            </a:r>
            <a:br>
              <a:rPr lang="en-US" dirty="0" smtClean="0"/>
            </a:br>
            <a:r>
              <a:rPr lang="en-US" dirty="0" smtClean="0"/>
              <a:t>Space Recommendations</a:t>
            </a:r>
            <a:endParaRPr lang="en-US" dirty="0"/>
          </a:p>
        </p:txBody>
      </p:sp>
      <p:pic>
        <p:nvPicPr>
          <p:cNvPr id="4" name="Picture 2" descr="Related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6175" y="152400"/>
            <a:ext cx="1245995" cy="121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Energy Efficiency Evaluation</a:t>
            </a:r>
          </a:p>
          <a:p>
            <a:pPr lvl="1"/>
            <a:r>
              <a:rPr lang="en-US" dirty="0" smtClean="0"/>
              <a:t>G.A. Ernst &amp; Associates, Inc. </a:t>
            </a:r>
            <a:br>
              <a:rPr lang="en-US" dirty="0" smtClean="0"/>
            </a:br>
            <a:endParaRPr lang="en-US" dirty="0" smtClean="0"/>
          </a:p>
          <a:p>
            <a:r>
              <a:rPr lang="en-US" dirty="0" smtClean="0"/>
              <a:t>School Operated Daycare</a:t>
            </a:r>
          </a:p>
          <a:p>
            <a:pPr lvl="1"/>
            <a:r>
              <a:rPr lang="en-US" dirty="0" smtClean="0"/>
              <a:t>Southern Minnesota Initiative Foundation (SMIF)</a:t>
            </a:r>
            <a:br>
              <a:rPr lang="en-US" dirty="0" smtClean="0"/>
            </a:br>
            <a:endParaRPr lang="en-US" dirty="0" smtClean="0"/>
          </a:p>
          <a:p>
            <a:r>
              <a:rPr lang="en-US" dirty="0" smtClean="0"/>
              <a:t>Pool</a:t>
            </a:r>
            <a:br>
              <a:rPr lang="en-US" dirty="0" smtClean="0"/>
            </a:br>
            <a:endParaRPr lang="en-US" dirty="0" smtClean="0"/>
          </a:p>
          <a:p>
            <a:r>
              <a:rPr lang="en-US" dirty="0" smtClean="0"/>
              <a:t>Tour Observations</a:t>
            </a:r>
          </a:p>
        </p:txBody>
      </p:sp>
      <p:sp>
        <p:nvSpPr>
          <p:cNvPr id="3" name="Title 2"/>
          <p:cNvSpPr>
            <a:spLocks noGrp="1"/>
          </p:cNvSpPr>
          <p:nvPr>
            <p:ph type="title"/>
          </p:nvPr>
        </p:nvSpPr>
        <p:spPr/>
        <p:txBody>
          <a:bodyPr/>
          <a:lstStyle/>
          <a:p>
            <a:r>
              <a:rPr lang="en-US" dirty="0" smtClean="0"/>
              <a:t>Additional Considerations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483291"/>
          </a:xfrm>
        </p:spPr>
        <p:txBody>
          <a:bodyPr>
            <a:normAutofit/>
          </a:bodyPr>
          <a:lstStyle/>
          <a:p>
            <a:pPr marL="277813" lvl="0" indent="-277813">
              <a:buFont typeface="+mj-lt"/>
              <a:buAutoNum type="arabicParenR"/>
            </a:pPr>
            <a:r>
              <a:rPr lang="en-US" sz="2200" dirty="0" smtClean="0"/>
              <a:t>Energy/cost savings:</a:t>
            </a:r>
          </a:p>
          <a:p>
            <a:pPr marL="682625" lvl="1" indent="-277813">
              <a:buFont typeface="+mj-lt"/>
              <a:buAutoNum type="alphaLcParenR"/>
            </a:pPr>
            <a:r>
              <a:rPr lang="en-US" sz="1600" dirty="0" smtClean="0"/>
              <a:t>Lighting – LED bulb replacement plan as bulbs burn out</a:t>
            </a:r>
          </a:p>
          <a:p>
            <a:pPr marL="682625" lvl="1" indent="-277813">
              <a:buFont typeface="+mj-lt"/>
              <a:buAutoNum type="alphaLcParenR"/>
            </a:pPr>
            <a:r>
              <a:rPr lang="en-US" sz="1600" dirty="0" smtClean="0"/>
              <a:t>Submit for tax exemption status through Minnesota Energy Resources</a:t>
            </a:r>
          </a:p>
          <a:p>
            <a:pPr marL="682625" lvl="1" indent="-277813">
              <a:buFont typeface="+mj-lt"/>
              <a:buAutoNum type="alphaLcParenR"/>
            </a:pPr>
            <a:r>
              <a:rPr lang="en-US" sz="1600" dirty="0" smtClean="0"/>
              <a:t>Submit for refund of sales tax up to 3 years retroactive from MN Dept of Revenue</a:t>
            </a:r>
          </a:p>
          <a:p>
            <a:pPr marL="682625" lvl="1" indent="-277813">
              <a:buFont typeface="+mj-lt"/>
              <a:buAutoNum type="alphaLcParenR"/>
            </a:pPr>
            <a:r>
              <a:rPr lang="en-US" sz="1600" dirty="0" smtClean="0"/>
              <a:t>Submit for additional rebates per G. A. Ernst &amp; Associates, Inc. report through Minnesota Energy Resources and Freeborn Mower Cooperative Services, if applicable </a:t>
            </a:r>
          </a:p>
          <a:p>
            <a:pPr lvl="0"/>
            <a:endParaRPr lang="en-US" sz="2000" dirty="0" smtClean="0"/>
          </a:p>
        </p:txBody>
      </p:sp>
      <p:sp>
        <p:nvSpPr>
          <p:cNvPr id="3" name="Title 2"/>
          <p:cNvSpPr>
            <a:spLocks noGrp="1"/>
          </p:cNvSpPr>
          <p:nvPr>
            <p:ph type="title"/>
          </p:nvPr>
        </p:nvSpPr>
        <p:spPr/>
        <p:txBody>
          <a:bodyPr>
            <a:normAutofit fontScale="90000"/>
          </a:bodyPr>
          <a:lstStyle/>
          <a:p>
            <a:r>
              <a:rPr lang="en-US" dirty="0" smtClean="0"/>
              <a:t>Additional</a:t>
            </a:r>
            <a:br>
              <a:rPr lang="en-US" dirty="0" smtClean="0"/>
            </a:br>
            <a:r>
              <a:rPr lang="en-US" dirty="0" smtClean="0"/>
              <a:t>Recommendations</a:t>
            </a:r>
            <a:endParaRPr lang="en-US" dirty="0"/>
          </a:p>
        </p:txBody>
      </p:sp>
      <p:pic>
        <p:nvPicPr>
          <p:cNvPr id="4" name="Picture 2" descr="Related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6175" y="152400"/>
            <a:ext cx="1245995" cy="121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449763"/>
          </a:xfrm>
        </p:spPr>
        <p:txBody>
          <a:bodyPr>
            <a:normAutofit/>
          </a:bodyPr>
          <a:lstStyle/>
          <a:p>
            <a:pPr marL="288925" lvl="0" indent="-277813">
              <a:buFont typeface="+mj-lt"/>
              <a:buAutoNum type="arabicParenR" startAt="2"/>
            </a:pPr>
            <a:r>
              <a:rPr lang="en-US" sz="2200" dirty="0" smtClean="0"/>
              <a:t>Continuous improvement of building and grounds appearance:</a:t>
            </a:r>
          </a:p>
          <a:p>
            <a:pPr marL="682625" lvl="1" indent="-277813">
              <a:buFont typeface="+mj-lt"/>
              <a:buAutoNum type="alphaLcParenR"/>
            </a:pPr>
            <a:r>
              <a:rPr lang="en-US" sz="1600" dirty="0" smtClean="0"/>
              <a:t>Tuck pointing of exterior</a:t>
            </a:r>
          </a:p>
          <a:p>
            <a:pPr marL="682625" lvl="1" indent="-277813">
              <a:buFont typeface="+mj-lt"/>
              <a:buAutoNum type="alphaLcParenR"/>
            </a:pPr>
            <a:r>
              <a:rPr lang="en-US" sz="1600" dirty="0" smtClean="0"/>
              <a:t>Create an appearance improvement plan</a:t>
            </a:r>
          </a:p>
          <a:p>
            <a:pPr marL="1087438" lvl="2" indent="-288925">
              <a:buFont typeface="+mj-lt"/>
              <a:buAutoNum type="arabicPeriod"/>
            </a:pPr>
            <a:r>
              <a:rPr lang="en-US" sz="1400" dirty="0" smtClean="0"/>
              <a:t>Create a rotating appearance improvement plan</a:t>
            </a:r>
          </a:p>
          <a:p>
            <a:pPr marL="1485900" lvl="3" indent="-284163">
              <a:buFont typeface="+mj-lt"/>
              <a:buAutoNum type="alphaLcPeriod"/>
            </a:pPr>
            <a:r>
              <a:rPr lang="en-US" sz="1400" dirty="0" smtClean="0"/>
              <a:t>Tile/paint/flooring/fixtures </a:t>
            </a:r>
          </a:p>
          <a:p>
            <a:pPr marL="1087438" lvl="2" indent="-288925">
              <a:buFont typeface="+mj-lt"/>
              <a:buAutoNum type="arabicPeriod"/>
            </a:pPr>
            <a:r>
              <a:rPr lang="en-US" sz="1400" dirty="0" smtClean="0"/>
              <a:t>Exterior - annually</a:t>
            </a:r>
          </a:p>
          <a:p>
            <a:pPr marL="1485900" lvl="3" indent="-282575">
              <a:buFont typeface="+mj-lt"/>
              <a:buAutoNum type="alphaLcPeriod"/>
            </a:pPr>
            <a:r>
              <a:rPr lang="en-US" sz="1400" dirty="0" smtClean="0"/>
              <a:t>Mold removal off brick – pressure washing</a:t>
            </a:r>
          </a:p>
          <a:p>
            <a:pPr marL="1485900" lvl="3" indent="-282575">
              <a:buFont typeface="+mj-lt"/>
              <a:buAutoNum type="alphaLcPeriod"/>
            </a:pPr>
            <a:r>
              <a:rPr lang="en-US" sz="1400" dirty="0" smtClean="0"/>
              <a:t>Landscaping – manicured and trimmed</a:t>
            </a:r>
          </a:p>
          <a:p>
            <a:pPr marL="1087438" lvl="2" indent="-288925">
              <a:buFont typeface="+mj-lt"/>
              <a:buAutoNum type="arabicPeriod"/>
            </a:pPr>
            <a:r>
              <a:rPr lang="en-US" sz="1400" dirty="0" smtClean="0"/>
              <a:t>Interior - annually</a:t>
            </a:r>
          </a:p>
          <a:p>
            <a:pPr marL="1485900" lvl="3" indent="-282575">
              <a:buFont typeface="+mj-lt"/>
              <a:buAutoNum type="alphaLcPeriod"/>
            </a:pPr>
            <a:r>
              <a:rPr lang="en-US" sz="1400" dirty="0" smtClean="0"/>
              <a:t>Deep cleaning of all areas</a:t>
            </a:r>
          </a:p>
          <a:p>
            <a:pPr marL="687388" lvl="1" indent="-282575">
              <a:buFont typeface="+mj-lt"/>
              <a:buAutoNum type="alphaLcParenR"/>
            </a:pPr>
            <a:r>
              <a:rPr lang="en-US" sz="1600" dirty="0" smtClean="0"/>
              <a:t>Restrooms</a:t>
            </a:r>
          </a:p>
          <a:p>
            <a:pPr marL="1084263" lvl="2" indent="-285750">
              <a:buFont typeface="+mj-lt"/>
              <a:buAutoNum type="arabicPeriod"/>
            </a:pPr>
            <a:r>
              <a:rPr lang="en-US" sz="1400" dirty="0" smtClean="0"/>
              <a:t>Visitor </a:t>
            </a:r>
            <a:r>
              <a:rPr lang="en-US" sz="1400" dirty="0" smtClean="0"/>
              <a:t>restrooms on main level off commons – </a:t>
            </a:r>
            <a:r>
              <a:rPr lang="en-US" sz="1400" dirty="0" smtClean="0"/>
              <a:t>remodel/update</a:t>
            </a:r>
          </a:p>
          <a:p>
            <a:pPr marL="1084263" lvl="2" indent="-285750">
              <a:buFont typeface="+mj-lt"/>
              <a:buAutoNum type="arabicPeriod"/>
            </a:pPr>
            <a:r>
              <a:rPr lang="en-US" sz="1400" dirty="0" smtClean="0"/>
              <a:t>Continued maintenance/replace fixtures on all restrooms as needed</a:t>
            </a:r>
            <a:endParaRPr lang="en-US" sz="1400" dirty="0" smtClean="0"/>
          </a:p>
        </p:txBody>
      </p:sp>
      <p:sp>
        <p:nvSpPr>
          <p:cNvPr id="3" name="Title 2"/>
          <p:cNvSpPr>
            <a:spLocks noGrp="1"/>
          </p:cNvSpPr>
          <p:nvPr>
            <p:ph type="title"/>
          </p:nvPr>
        </p:nvSpPr>
        <p:spPr/>
        <p:txBody>
          <a:bodyPr>
            <a:normAutofit fontScale="90000"/>
          </a:bodyPr>
          <a:lstStyle/>
          <a:p>
            <a:r>
              <a:rPr lang="en-US" dirty="0" smtClean="0"/>
              <a:t>Additional</a:t>
            </a:r>
            <a:br>
              <a:rPr lang="en-US" dirty="0" smtClean="0"/>
            </a:br>
            <a:r>
              <a:rPr lang="en-US" dirty="0" smtClean="0"/>
              <a:t>Recommendations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9987" y="152400"/>
            <a:ext cx="1243013"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76400"/>
            <a:ext cx="8229600" cy="4330891"/>
          </a:xfrm>
        </p:spPr>
        <p:txBody>
          <a:bodyPr/>
          <a:lstStyle/>
          <a:p>
            <a:pPr lvl="0"/>
            <a:r>
              <a:rPr lang="en-US" dirty="0" smtClean="0"/>
              <a:t>School operated daycare </a:t>
            </a:r>
            <a:r>
              <a:rPr lang="en-US" dirty="0" smtClean="0"/>
              <a:t>facility (Ages 0-3)</a:t>
            </a:r>
            <a:r>
              <a:rPr lang="en-US" dirty="0" smtClean="0"/>
              <a:t/>
            </a:r>
            <a:br>
              <a:rPr lang="en-US" dirty="0" smtClean="0"/>
            </a:br>
            <a:endParaRPr lang="en-US" dirty="0" smtClean="0"/>
          </a:p>
          <a:p>
            <a:pPr lvl="0"/>
            <a:r>
              <a:rPr lang="en-US" dirty="0"/>
              <a:t>No additional square footage added for new administrative offices</a:t>
            </a:r>
            <a:r>
              <a:rPr lang="en-US" dirty="0" smtClean="0"/>
              <a:t/>
            </a:r>
            <a:br>
              <a:rPr lang="en-US" dirty="0" smtClean="0"/>
            </a:br>
            <a:endParaRPr lang="en-US" dirty="0" smtClean="0"/>
          </a:p>
          <a:p>
            <a:pPr lvl="0"/>
            <a:r>
              <a:rPr lang="en-US" dirty="0" smtClean="0"/>
              <a:t>Full replacement of the HVAC system</a:t>
            </a:r>
          </a:p>
          <a:p>
            <a:endParaRPr lang="en-US" dirty="0"/>
          </a:p>
        </p:txBody>
      </p:sp>
      <p:sp>
        <p:nvSpPr>
          <p:cNvPr id="3" name="Title 2"/>
          <p:cNvSpPr>
            <a:spLocks noGrp="1"/>
          </p:cNvSpPr>
          <p:nvPr>
            <p:ph type="title"/>
          </p:nvPr>
        </p:nvSpPr>
        <p:spPr/>
        <p:txBody>
          <a:bodyPr>
            <a:normAutofit fontScale="90000"/>
          </a:bodyPr>
          <a:lstStyle/>
          <a:p>
            <a:r>
              <a:rPr lang="en-US" dirty="0" smtClean="0"/>
              <a:t>Items not supported by the Facilities Task Force Group</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smtClean="0"/>
              <a:t>Problem Statement: </a:t>
            </a:r>
            <a:r>
              <a:rPr lang="en-US" dirty="0" smtClean="0"/>
              <a:t/>
            </a:r>
            <a:br>
              <a:rPr lang="en-US" dirty="0" smtClean="0"/>
            </a:br>
            <a:r>
              <a:rPr lang="en-US" dirty="0" smtClean="0"/>
              <a:t>Lack of effective and efficient educational space, compounded by the lack of a plan for current and future needs.</a:t>
            </a:r>
            <a:br>
              <a:rPr lang="en-US" dirty="0" smtClean="0"/>
            </a:br>
            <a:endParaRPr lang="en-US" dirty="0" smtClean="0"/>
          </a:p>
          <a:p>
            <a:r>
              <a:rPr lang="en-US" i="1" dirty="0" smtClean="0"/>
              <a:t>Goal Statement:  </a:t>
            </a:r>
            <a:r>
              <a:rPr lang="en-US" dirty="0" smtClean="0"/>
              <a:t/>
            </a:r>
            <a:br>
              <a:rPr lang="en-US" dirty="0" smtClean="0"/>
            </a:br>
            <a:r>
              <a:rPr lang="en-US" dirty="0" smtClean="0"/>
              <a:t>To create a comprehensive facility plan, supported by community stakeholders, which provide an effective learning environment for current and future needs.</a:t>
            </a:r>
          </a:p>
        </p:txBody>
      </p:sp>
      <p:sp>
        <p:nvSpPr>
          <p:cNvPr id="3" name="Title 2"/>
          <p:cNvSpPr>
            <a:spLocks noGrp="1"/>
          </p:cNvSpPr>
          <p:nvPr>
            <p:ph type="title"/>
          </p:nvPr>
        </p:nvSpPr>
        <p:spPr/>
        <p:txBody>
          <a:bodyPr/>
          <a:lstStyle/>
          <a:p>
            <a:r>
              <a:rPr lang="en-US" dirty="0" smtClean="0"/>
              <a:t>Overview</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5105400"/>
          </a:xfrm>
        </p:spPr>
        <p:txBody>
          <a:bodyPr>
            <a:normAutofit fontScale="62500" lnSpcReduction="20000"/>
          </a:bodyPr>
          <a:lstStyle/>
          <a:p>
            <a:pPr lvl="0"/>
            <a:r>
              <a:rPr lang="en-US" dirty="0"/>
              <a:t>The process began with a community forum identifying the school district's Strengths, Weaknesses, Opportunities and Threats (SWOT) along with a 15-20 year viability plan. The Facilities Task Force utilized the information from the SWOT analysis, along with the additional information gathered during the process, to help develop their recommendations relating to facilities and suggests that the school board utilize this information to develop a long range strategic plan</a:t>
            </a:r>
            <a:r>
              <a:rPr lang="en-US" dirty="0" smtClean="0"/>
              <a:t>.</a:t>
            </a:r>
            <a:br>
              <a:rPr lang="en-US" dirty="0" smtClean="0"/>
            </a:br>
            <a:endParaRPr lang="en-US" dirty="0"/>
          </a:p>
          <a:p>
            <a:pPr lvl="0"/>
            <a:r>
              <a:rPr lang="en-US" dirty="0"/>
              <a:t>While the Facilities Task Force does not have actual costs, we have reason to believe that these recommendations would cost considerably less than that of the proposed levy and bond referendum voted on in November 2016</a:t>
            </a:r>
            <a:r>
              <a:rPr lang="en-US" dirty="0" smtClean="0"/>
              <a:t>.</a:t>
            </a:r>
            <a:br>
              <a:rPr lang="en-US" dirty="0" smtClean="0"/>
            </a:br>
            <a:endParaRPr lang="en-US" dirty="0"/>
          </a:p>
          <a:p>
            <a:pPr lvl="0"/>
            <a:r>
              <a:rPr lang="en-US" dirty="0"/>
              <a:t>While some of the Facilities Task Force recommendations may require a bond referendum, the timing and scope of the referendum will be left up to the school board</a:t>
            </a:r>
            <a:r>
              <a:rPr lang="en-US" dirty="0" smtClean="0"/>
              <a:t>.</a:t>
            </a:r>
            <a:br>
              <a:rPr lang="en-US" dirty="0" smtClean="0"/>
            </a:br>
            <a:endParaRPr lang="en-US" dirty="0"/>
          </a:p>
          <a:p>
            <a:pPr lvl="0"/>
            <a:r>
              <a:rPr lang="en-US" dirty="0"/>
              <a:t>The Facilities Task Force would like to thank the school board for the opportunity to have community involvement and allowing us the time, space, and funds to complete a thorough due diligence on behalf of the community for the future of the school.</a:t>
            </a:r>
            <a:endParaRPr lang="en-US" dirty="0"/>
          </a:p>
        </p:txBody>
      </p:sp>
      <p:sp>
        <p:nvSpPr>
          <p:cNvPr id="3" name="Title 2"/>
          <p:cNvSpPr>
            <a:spLocks noGrp="1"/>
          </p:cNvSpPr>
          <p:nvPr>
            <p:ph type="title"/>
          </p:nvPr>
        </p:nvSpPr>
        <p:spPr/>
        <p:txBody>
          <a:bodyPr>
            <a:normAutofit/>
          </a:bodyPr>
          <a:lstStyle/>
          <a:p>
            <a:r>
              <a:rPr lang="en-US" dirty="0"/>
              <a:t>Summary</a:t>
            </a:r>
            <a:endParaRPr lang="en-US" dirty="0"/>
          </a:p>
        </p:txBody>
      </p:sp>
    </p:spTree>
    <p:extLst>
      <p:ext uri="{BB962C8B-B14F-4D97-AF65-F5344CB8AC3E}">
        <p14:creationId xmlns:p14="http://schemas.microsoft.com/office/powerpoint/2010/main" val="14752946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457200" y="259080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Questions</a:t>
            </a:r>
            <a:endPar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was needed to gain community support?</a:t>
            </a:r>
          </a:p>
          <a:p>
            <a:pPr lvl="1"/>
            <a:r>
              <a:rPr lang="en-US" dirty="0" smtClean="0"/>
              <a:t>Communities perspective</a:t>
            </a:r>
          </a:p>
          <a:p>
            <a:pPr lvl="2"/>
            <a:r>
              <a:rPr lang="en-US" dirty="0" smtClean="0"/>
              <a:t>Plan for growth</a:t>
            </a:r>
          </a:p>
          <a:p>
            <a:pPr lvl="2"/>
            <a:r>
              <a:rPr lang="en-US" dirty="0" smtClean="0"/>
              <a:t>Related tax impact</a:t>
            </a:r>
          </a:p>
          <a:p>
            <a:pPr lvl="1"/>
            <a:r>
              <a:rPr lang="en-US" dirty="0" smtClean="0"/>
              <a:t>Collaboration and Communication</a:t>
            </a:r>
            <a:br>
              <a:rPr lang="en-US" dirty="0" smtClean="0"/>
            </a:br>
            <a:r>
              <a:rPr lang="en-US" dirty="0" smtClean="0"/>
              <a:t/>
            </a:r>
            <a:br>
              <a:rPr lang="en-US" dirty="0" smtClean="0"/>
            </a:br>
            <a:endParaRPr lang="en-US" dirty="0" smtClean="0"/>
          </a:p>
          <a:p>
            <a:r>
              <a:rPr lang="en-US" dirty="0" smtClean="0"/>
              <a:t>Why was the Facilities Task Force started?</a:t>
            </a:r>
          </a:p>
          <a:p>
            <a:pPr lvl="1"/>
            <a:r>
              <a:rPr lang="en-US" dirty="0" smtClean="0"/>
              <a:t>2016 bond referendum </a:t>
            </a:r>
          </a:p>
          <a:p>
            <a:pPr lvl="1"/>
            <a:r>
              <a:rPr lang="en-US" dirty="0" smtClean="0"/>
              <a:t>2016 levy</a:t>
            </a:r>
          </a:p>
        </p:txBody>
      </p:sp>
      <p:sp>
        <p:nvSpPr>
          <p:cNvPr id="3" name="Title 2"/>
          <p:cNvSpPr>
            <a:spLocks noGrp="1"/>
          </p:cNvSpPr>
          <p:nvPr>
            <p:ph type="title"/>
          </p:nvPr>
        </p:nvSpPr>
        <p:spPr/>
        <p:txBody>
          <a:bodyPr/>
          <a:lstStyle/>
          <a:p>
            <a:r>
              <a:rPr lang="en-US" dirty="0" smtClean="0"/>
              <a:t>Overview</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Open Community Forum</a:t>
            </a:r>
          </a:p>
          <a:p>
            <a:pPr lvl="1"/>
            <a:r>
              <a:rPr lang="en-US" dirty="0" smtClean="0"/>
              <a:t>Determinations</a:t>
            </a:r>
          </a:p>
          <a:p>
            <a:pPr lvl="2"/>
            <a:r>
              <a:rPr lang="en-US" dirty="0" smtClean="0"/>
              <a:t>SWOT </a:t>
            </a:r>
            <a:r>
              <a:rPr lang="en-US" dirty="0" smtClean="0"/>
              <a:t>Analysis</a:t>
            </a:r>
            <a:endParaRPr lang="en-US" dirty="0" smtClean="0"/>
          </a:p>
          <a:p>
            <a:pPr lvl="2"/>
            <a:r>
              <a:rPr lang="en-US" dirty="0" smtClean="0"/>
              <a:t>15-20 year plan</a:t>
            </a:r>
            <a:br>
              <a:rPr lang="en-US" dirty="0" smtClean="0"/>
            </a:br>
            <a:r>
              <a:rPr lang="en-US" dirty="0" smtClean="0"/>
              <a:t/>
            </a:r>
            <a:br>
              <a:rPr lang="en-US" dirty="0" smtClean="0"/>
            </a:br>
            <a:endParaRPr lang="en-US" dirty="0" smtClean="0"/>
          </a:p>
          <a:p>
            <a:r>
              <a:rPr lang="en-US" dirty="0" smtClean="0"/>
              <a:t>Meetings</a:t>
            </a:r>
          </a:p>
          <a:p>
            <a:pPr lvl="1"/>
            <a:r>
              <a:rPr lang="en-US" dirty="0" smtClean="0"/>
              <a:t>15 Facilities Task Force meetings over 5 months</a:t>
            </a:r>
          </a:p>
          <a:p>
            <a:pPr lvl="1"/>
            <a:r>
              <a:rPr lang="en-US" dirty="0" smtClean="0"/>
              <a:t>Facilitator – Gary </a:t>
            </a:r>
            <a:r>
              <a:rPr lang="en-US" dirty="0" err="1" smtClean="0"/>
              <a:t>Kuphal</a:t>
            </a:r>
            <a:endParaRPr lang="en-US" dirty="0" smtClean="0"/>
          </a:p>
          <a:p>
            <a:pPr lvl="1"/>
            <a:r>
              <a:rPr lang="en-US" dirty="0" smtClean="0"/>
              <a:t>Community volunteers – 25 members</a:t>
            </a:r>
            <a:endParaRPr lang="en-US" dirty="0"/>
          </a:p>
        </p:txBody>
      </p:sp>
      <p:sp>
        <p:nvSpPr>
          <p:cNvPr id="3" name="Title 2"/>
          <p:cNvSpPr>
            <a:spLocks noGrp="1"/>
          </p:cNvSpPr>
          <p:nvPr>
            <p:ph type="title"/>
          </p:nvPr>
        </p:nvSpPr>
        <p:spPr/>
        <p:txBody>
          <a:bodyPr/>
          <a:lstStyle/>
          <a:p>
            <a:r>
              <a:rPr lang="en-US" dirty="0" smtClean="0"/>
              <a:t>Facilities Task Force</a:t>
            </a:r>
            <a:endParaRPr lang="en-US" dirty="0"/>
          </a:p>
        </p:txBody>
      </p:sp>
      <p:pic>
        <p:nvPicPr>
          <p:cNvPr id="2052" name="Picture 4" descr="Image result for SWO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9030" y="1295400"/>
            <a:ext cx="3220202" cy="2590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1033271"/>
          </a:xfrm>
        </p:spPr>
        <p:txBody>
          <a:bodyPr/>
          <a:lstStyle/>
          <a:p>
            <a:r>
              <a:rPr lang="en-US" dirty="0" smtClean="0"/>
              <a:t>The Facilities Task Force met or spoke with the following companies/people:</a:t>
            </a:r>
          </a:p>
          <a:p>
            <a:endParaRPr lang="en-US" dirty="0"/>
          </a:p>
        </p:txBody>
      </p:sp>
      <p:sp>
        <p:nvSpPr>
          <p:cNvPr id="3" name="Title 2"/>
          <p:cNvSpPr>
            <a:spLocks noGrp="1"/>
          </p:cNvSpPr>
          <p:nvPr>
            <p:ph type="title"/>
          </p:nvPr>
        </p:nvSpPr>
        <p:spPr/>
        <p:txBody>
          <a:bodyPr/>
          <a:lstStyle/>
          <a:p>
            <a:r>
              <a:rPr lang="en-US" dirty="0" smtClean="0"/>
              <a:t>Resources</a:t>
            </a:r>
            <a:endParaRPr lang="en-US" dirty="0"/>
          </a:p>
        </p:txBody>
      </p:sp>
      <p:sp>
        <p:nvSpPr>
          <p:cNvPr id="4" name="Content Placeholder 1"/>
          <p:cNvSpPr txBox="1">
            <a:spLocks/>
          </p:cNvSpPr>
          <p:nvPr/>
        </p:nvSpPr>
        <p:spPr>
          <a:xfrm>
            <a:off x="457200" y="2319529"/>
            <a:ext cx="8229600" cy="1033271"/>
          </a:xfrm>
          <a:prstGeom prst="rect">
            <a:avLst/>
          </a:prstGeom>
        </p:spPr>
        <p:txBody>
          <a:bodyPr vert="horz" numCol="2">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Courier New" pitchFamily="49" charset="0"/>
              <a:buChar char="o"/>
              <a:tabLst/>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1"/>
          <p:cNvSpPr txBox="1">
            <a:spLocks/>
          </p:cNvSpPr>
          <p:nvPr/>
        </p:nvSpPr>
        <p:spPr>
          <a:xfrm>
            <a:off x="762000" y="2471929"/>
            <a:ext cx="8458200" cy="3624071"/>
          </a:xfrm>
          <a:prstGeom prst="rect">
            <a:avLst/>
          </a:prstGeom>
        </p:spPr>
        <p:txBody>
          <a:bodyPr vert="horz" numCol="2">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Braun </a:t>
            </a:r>
            <a:r>
              <a:rPr kumimoji="0" lang="en-US" sz="2100" b="0" i="0" u="none" strike="noStrike" kern="1200" cap="none" spc="0" normalizeH="0" baseline="0" noProof="0" dirty="0" err="1" smtClean="0">
                <a:ln>
                  <a:noFill/>
                </a:ln>
                <a:solidFill>
                  <a:schemeClr val="tx1"/>
                </a:solidFill>
                <a:effectLst/>
                <a:uLnTx/>
                <a:uFillTx/>
                <a:latin typeface="+mn-lt"/>
                <a:ea typeface="+mn-ea"/>
                <a:cs typeface="+mn-cs"/>
              </a:rPr>
              <a:t>Intertec</a:t>
            </a:r>
            <a:endParaRPr kumimoji="0" lang="en-US" sz="21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Custom Alarm</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Dunham Associates</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Eagle Ridge Tactical Consulting, L.L.C.</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G. A. Ernst &amp; Associates, Inc.</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Le Roy Lumber Yard</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MEP Associates</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Predictive Technologies, Inc.</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Rochester Public Utilities</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Southern Minnesota Initiative Foundation (SMIF)</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UNESCO</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Winona </a:t>
            </a:r>
            <a:r>
              <a:rPr lang="en-US" sz="2100" dirty="0" smtClean="0"/>
              <a:t>Heating </a:t>
            </a:r>
            <a:r>
              <a:rPr lang="en-US" sz="2100" dirty="0" smtClean="0"/>
              <a:t>and </a:t>
            </a:r>
            <a:r>
              <a:rPr lang="en-US" sz="2100" dirty="0" smtClean="0"/>
              <a:t>Ventilating</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Tim Bly</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Aaron Hungerholt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Deb Reburn</a:t>
            </a:r>
            <a:endParaRPr lang="en-US" sz="27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Facilities Task Force Members</a:t>
            </a:r>
            <a:endParaRPr lang="en-US" dirty="0"/>
          </a:p>
        </p:txBody>
      </p:sp>
      <p:sp>
        <p:nvSpPr>
          <p:cNvPr id="4" name="Content Placeholder 1"/>
          <p:cNvSpPr txBox="1">
            <a:spLocks noGrp="1"/>
          </p:cNvSpPr>
          <p:nvPr>
            <p:ph idx="1"/>
          </p:nvPr>
        </p:nvSpPr>
        <p:spPr>
          <a:xfrm>
            <a:off x="1219200" y="1219200"/>
            <a:ext cx="8229600" cy="4800600"/>
          </a:xfrm>
          <a:prstGeom prst="rect">
            <a:avLst/>
          </a:prstGeom>
        </p:spPr>
        <p:txBody>
          <a:bodyPr vert="horz" numCol="2">
            <a:no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Facilitator: Gary </a:t>
            </a:r>
            <a:r>
              <a:rPr lang="en-US" sz="2100" dirty="0" err="1" smtClean="0"/>
              <a:t>Kuphal</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Teresa Frazer</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Jennifer</a:t>
            </a:r>
            <a:r>
              <a:rPr kumimoji="0" lang="en-US" sz="2100" b="0" i="0" u="none" strike="noStrike" kern="1200" cap="none" spc="0" normalizeH="0" noProof="0" dirty="0" smtClean="0">
                <a:ln>
                  <a:noFill/>
                </a:ln>
                <a:solidFill>
                  <a:schemeClr val="tx1"/>
                </a:solidFill>
                <a:effectLst/>
                <a:uLnTx/>
                <a:uFillTx/>
                <a:latin typeface="+mn-lt"/>
                <a:ea typeface="+mn-ea"/>
                <a:cs typeface="+mn-cs"/>
              </a:rPr>
              <a:t> </a:t>
            </a:r>
            <a:r>
              <a:rPr kumimoji="0" lang="en-US" sz="2100" b="0" i="0" u="none" strike="noStrike" kern="1200" cap="none" spc="0" normalizeH="0" noProof="0" dirty="0" err="1" smtClean="0">
                <a:ln>
                  <a:noFill/>
                </a:ln>
                <a:solidFill>
                  <a:schemeClr val="tx1"/>
                </a:solidFill>
                <a:effectLst/>
                <a:uLnTx/>
                <a:uFillTx/>
                <a:latin typeface="+mn-lt"/>
                <a:ea typeface="+mn-ea"/>
                <a:cs typeface="+mn-cs"/>
              </a:rPr>
              <a:t>Gumbel</a:t>
            </a:r>
            <a:endParaRPr kumimoji="0" lang="en-US" sz="2100" b="0" i="0" u="none" strike="noStrike" kern="1200" cap="none" spc="0" normalizeH="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baseline="0" dirty="0" smtClean="0"/>
              <a:t>Kevin</a:t>
            </a:r>
            <a:r>
              <a:rPr lang="en-US" sz="2100" dirty="0" smtClean="0"/>
              <a:t> Janssen</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Brad Johnson</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Dave</a:t>
            </a:r>
            <a:r>
              <a:rPr kumimoji="0" lang="en-US" sz="2100" b="0" i="0" u="none" strike="noStrike" kern="1200" cap="none" spc="0" normalizeH="0" noProof="0" dirty="0" smtClean="0">
                <a:ln>
                  <a:noFill/>
                </a:ln>
                <a:solidFill>
                  <a:schemeClr val="tx1"/>
                </a:solidFill>
                <a:effectLst/>
                <a:uLnTx/>
                <a:uFillTx/>
                <a:latin typeface="+mn-lt"/>
                <a:ea typeface="+mn-ea"/>
                <a:cs typeface="+mn-cs"/>
              </a:rPr>
              <a:t> </a:t>
            </a:r>
            <a:r>
              <a:rPr kumimoji="0" lang="en-US" sz="2100" b="0" i="0" u="none" strike="noStrike" kern="1200" cap="none" spc="0" normalizeH="0" noProof="0" dirty="0" err="1" smtClean="0">
                <a:ln>
                  <a:noFill/>
                </a:ln>
                <a:solidFill>
                  <a:schemeClr val="tx1"/>
                </a:solidFill>
                <a:effectLst/>
                <a:uLnTx/>
                <a:uFillTx/>
                <a:latin typeface="+mn-lt"/>
                <a:ea typeface="+mn-ea"/>
                <a:cs typeface="+mn-cs"/>
              </a:rPr>
              <a:t>Kasel</a:t>
            </a:r>
            <a:endParaRPr kumimoji="0" lang="en-US" sz="2100" b="0" i="0" u="none" strike="noStrike" kern="1200" cap="none" spc="0" normalizeH="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baseline="0" dirty="0" smtClean="0"/>
              <a:t>Steve</a:t>
            </a:r>
            <a:r>
              <a:rPr lang="en-US" sz="2100" dirty="0" smtClean="0"/>
              <a:t> </a:t>
            </a:r>
            <a:r>
              <a:rPr lang="en-US" sz="2100" dirty="0" err="1" smtClean="0"/>
              <a:t>Kasel</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Angie</a:t>
            </a:r>
            <a:r>
              <a:rPr kumimoji="0" lang="en-US" sz="2100" b="0" i="0" u="none" strike="noStrike" kern="1200" cap="none" spc="0" normalizeH="0" noProof="0" dirty="0" smtClean="0">
                <a:ln>
                  <a:noFill/>
                </a:ln>
                <a:solidFill>
                  <a:schemeClr val="tx1"/>
                </a:solidFill>
                <a:effectLst/>
                <a:uLnTx/>
                <a:uFillTx/>
                <a:latin typeface="+mn-lt"/>
                <a:ea typeface="+mn-ea"/>
                <a:cs typeface="+mn-cs"/>
              </a:rPr>
              <a:t> Kennedy</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baseline="0" dirty="0" smtClean="0"/>
              <a:t>Justin Kennedy</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Lynda Koch</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Damon </a:t>
            </a:r>
            <a:r>
              <a:rPr lang="en-US" sz="2100" dirty="0" err="1" smtClean="0"/>
              <a:t>Lazzara</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Tim </a:t>
            </a:r>
            <a:r>
              <a:rPr lang="en-US" sz="2100" dirty="0" err="1" smtClean="0"/>
              <a:t>Lewison</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Dan </a:t>
            </a:r>
            <a:r>
              <a:rPr lang="en-US" sz="2100" dirty="0" err="1" smtClean="0"/>
              <a:t>Lohuis</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Dan Lowe</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Dave </a:t>
            </a:r>
            <a:r>
              <a:rPr lang="en-US" sz="2100" dirty="0" err="1" smtClean="0"/>
              <a:t>Lunning</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Gene Miller </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Richard </a:t>
            </a:r>
            <a:r>
              <a:rPr lang="en-US" sz="2100" dirty="0" err="1" smtClean="0"/>
              <a:t>Nagele</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Carolyn </a:t>
            </a:r>
            <a:r>
              <a:rPr lang="en-US" sz="2100" dirty="0" err="1" smtClean="0"/>
              <a:t>Nagele</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Kate Rohrer</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Jill </a:t>
            </a:r>
            <a:r>
              <a:rPr lang="en-US" sz="2100" dirty="0" err="1" smtClean="0"/>
              <a:t>Soltau</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Leonard </a:t>
            </a:r>
            <a:r>
              <a:rPr lang="en-US" sz="2100" dirty="0" err="1" smtClean="0"/>
              <a:t>Soltau</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Tom </a:t>
            </a:r>
            <a:r>
              <a:rPr lang="en-US" sz="2100" dirty="0" err="1" smtClean="0"/>
              <a:t>Soltau</a:t>
            </a:r>
            <a:endParaRPr lang="en-US" sz="21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DJ Start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pitchFamily="34" charset="0"/>
              <a:buChar char="•"/>
              <a:tabLst/>
              <a:defRPr/>
            </a:pPr>
            <a:r>
              <a:rPr lang="en-US" sz="2100" dirty="0" smtClean="0"/>
              <a:t>Britt </a:t>
            </a:r>
            <a:r>
              <a:rPr lang="en-US" sz="2100" dirty="0" err="1" smtClean="0"/>
              <a:t>Wehrenberg</a:t>
            </a:r>
            <a:endParaRPr lang="en-US" sz="2100" dirty="0" smtClean="0"/>
          </a:p>
          <a:p>
            <a:pPr>
              <a:buFont typeface="Arial" pitchFamily="34" charset="0"/>
              <a:buChar char="•"/>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Wendy </a:t>
            </a:r>
            <a:r>
              <a:rPr kumimoji="0" lang="en-US" sz="2100" b="0" i="0" u="none" strike="noStrike" kern="1200" cap="none" spc="0" normalizeH="0" baseline="0" noProof="0" dirty="0" err="1" smtClean="0">
                <a:ln>
                  <a:noFill/>
                </a:ln>
                <a:solidFill>
                  <a:schemeClr val="tx1"/>
                </a:solidFill>
                <a:effectLst/>
                <a:uLnTx/>
                <a:uFillTx/>
                <a:latin typeface="+mn-lt"/>
                <a:ea typeface="+mn-ea"/>
                <a:cs typeface="+mn-cs"/>
              </a:rPr>
              <a:t>Vikre</a:t>
            </a:r>
            <a:endParaRPr kumimoji="0" lang="en-US" sz="2100" b="0" i="0" u="none" strike="noStrike" kern="1200" cap="none" spc="0" normalizeH="0" baseline="0" noProof="0" dirty="0" smtClean="0">
              <a:ln>
                <a:noFill/>
              </a:ln>
              <a:solidFill>
                <a:schemeClr val="tx1"/>
              </a:solidFill>
              <a:effectLst/>
              <a:uLnTx/>
              <a:uFillTx/>
              <a:latin typeface="+mn-lt"/>
              <a:ea typeface="+mn-ea"/>
              <a:cs typeface="+mn-cs"/>
            </a:endParaRPr>
          </a:p>
          <a:p>
            <a:pPr>
              <a:buFont typeface="Arial" pitchFamily="34" charset="0"/>
              <a:buChar char="•"/>
              <a:defRPr/>
            </a:pPr>
            <a:r>
              <a:rPr lang="en-US" sz="2100" dirty="0" smtClean="0"/>
              <a:t>Mike Welsh</a:t>
            </a:r>
            <a:endParaRPr kumimoji="0" lang="en-US" sz="21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686800" cy="4525963"/>
          </a:xfrm>
        </p:spPr>
        <p:txBody>
          <a:bodyPr>
            <a:normAutofit/>
          </a:bodyPr>
          <a:lstStyle/>
          <a:p>
            <a:r>
              <a:rPr lang="en-US" dirty="0" smtClean="0"/>
              <a:t>Indoor Air Quality</a:t>
            </a:r>
          </a:p>
          <a:p>
            <a:pPr lvl="1"/>
            <a:r>
              <a:rPr lang="en-US" dirty="0" smtClean="0"/>
              <a:t>Braun </a:t>
            </a:r>
            <a:r>
              <a:rPr lang="en-US" dirty="0" err="1" smtClean="0"/>
              <a:t>Intertec</a:t>
            </a:r>
            <a:r>
              <a:rPr lang="en-US" dirty="0" smtClean="0"/>
              <a:t/>
            </a:r>
            <a:br>
              <a:rPr lang="en-US" dirty="0" smtClean="0"/>
            </a:br>
            <a:endParaRPr lang="en-US" dirty="0" smtClean="0"/>
          </a:p>
          <a:p>
            <a:r>
              <a:rPr lang="en-US" dirty="0" smtClean="0"/>
              <a:t>Mechanical Equipment Assessment</a:t>
            </a:r>
          </a:p>
          <a:p>
            <a:pPr lvl="1"/>
            <a:r>
              <a:rPr lang="en-US" dirty="0" smtClean="0"/>
              <a:t>Predictive Technologies, Inc. </a:t>
            </a:r>
          </a:p>
          <a:p>
            <a:pPr lvl="2"/>
            <a:r>
              <a:rPr lang="en-US" dirty="0" smtClean="0"/>
              <a:t>Mechanical Reliability Study</a:t>
            </a:r>
          </a:p>
          <a:p>
            <a:pPr lvl="2"/>
            <a:r>
              <a:rPr lang="en-US" dirty="0" smtClean="0"/>
              <a:t>Mechanical Integrity – Steam Piping Thickness Testing</a:t>
            </a:r>
          </a:p>
          <a:p>
            <a:pPr lvl="2"/>
            <a:r>
              <a:rPr lang="en-US" dirty="0" smtClean="0"/>
              <a:t>Building Envelope Infrared Study</a:t>
            </a:r>
            <a:br>
              <a:rPr lang="en-US" dirty="0" smtClean="0"/>
            </a:br>
            <a:r>
              <a:rPr lang="en-US" sz="2500" dirty="0" smtClean="0"/>
              <a:t> </a:t>
            </a:r>
            <a:endParaRPr lang="en-US" dirty="0" smtClean="0"/>
          </a:p>
          <a:p>
            <a:r>
              <a:rPr lang="en-US" dirty="0" smtClean="0"/>
              <a:t>Energy Efficiency Evaluation</a:t>
            </a:r>
          </a:p>
          <a:p>
            <a:pPr lvl="1"/>
            <a:r>
              <a:rPr lang="en-US" dirty="0" smtClean="0"/>
              <a:t>G.A. Ernst &amp; Associates, Inc. </a:t>
            </a:r>
          </a:p>
        </p:txBody>
      </p:sp>
      <p:sp>
        <p:nvSpPr>
          <p:cNvPr id="3" name="Title 2"/>
          <p:cNvSpPr>
            <a:spLocks noGrp="1"/>
          </p:cNvSpPr>
          <p:nvPr>
            <p:ph type="title"/>
          </p:nvPr>
        </p:nvSpPr>
        <p:spPr/>
        <p:txBody>
          <a:bodyPr/>
          <a:lstStyle/>
          <a:p>
            <a:r>
              <a:rPr lang="en-US" dirty="0" smtClean="0"/>
              <a:t>HVAC System</a:t>
            </a:r>
            <a:endParaRPr lang="en-US" dirty="0"/>
          </a:p>
        </p:txBody>
      </p:sp>
      <p:pic>
        <p:nvPicPr>
          <p:cNvPr id="3074" name="Picture 2" descr="Image result for hvac">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4419600"/>
            <a:ext cx="3124200" cy="21869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276225" lvl="0" indent="-276225">
              <a:buFont typeface="+mj-lt"/>
              <a:buAutoNum type="arabicParenR"/>
            </a:pPr>
            <a:r>
              <a:rPr lang="en-US" sz="2200" dirty="0" smtClean="0"/>
              <a:t>Contract with a company like Predictive Technologies, Inc., Winona Heating and </a:t>
            </a:r>
            <a:r>
              <a:rPr lang="en-US" sz="2200" dirty="0" smtClean="0"/>
              <a:t>Ventilating </a:t>
            </a:r>
            <a:r>
              <a:rPr lang="en-US" sz="2200" dirty="0" smtClean="0"/>
              <a:t>to:</a:t>
            </a:r>
          </a:p>
          <a:p>
            <a:pPr marL="919163" lvl="1" indent="-352425">
              <a:buFont typeface="+mj-lt"/>
              <a:buAutoNum type="alphaLcParenR"/>
            </a:pPr>
            <a:r>
              <a:rPr lang="en-US" sz="1600" dirty="0" smtClean="0"/>
              <a:t>Develop and create a maintenance and documentation plan</a:t>
            </a:r>
          </a:p>
          <a:p>
            <a:pPr marL="919163" lvl="1" indent="-352425">
              <a:buFont typeface="+mj-lt"/>
              <a:buAutoNum type="alphaLcParenR"/>
            </a:pPr>
            <a:r>
              <a:rPr lang="en-US" sz="1600" dirty="0" smtClean="0"/>
              <a:t>Assist and train our custodial/maintenance staff with a daily/weekly/monthly maintenance schedule and proper documentation</a:t>
            </a:r>
          </a:p>
          <a:p>
            <a:pPr marL="919163" lvl="1" indent="-352425">
              <a:buFont typeface="+mj-lt"/>
              <a:buAutoNum type="alphaLcParenR"/>
            </a:pPr>
            <a:r>
              <a:rPr lang="en-US" sz="1600" dirty="0" smtClean="0"/>
              <a:t>Monitor and help maintain the mechanical system </a:t>
            </a:r>
          </a:p>
          <a:p>
            <a:pPr marL="919163" lvl="1" indent="-352425">
              <a:buFont typeface="+mj-lt"/>
              <a:buAutoNum type="alphaLcParenR"/>
            </a:pPr>
            <a:r>
              <a:rPr lang="en-US" sz="1600" dirty="0" smtClean="0"/>
              <a:t>Train our staff on the Building Automated Control System (BAS)</a:t>
            </a:r>
            <a:br>
              <a:rPr lang="en-US" sz="1600" dirty="0" smtClean="0"/>
            </a:br>
            <a:endParaRPr lang="en-US" sz="1600" dirty="0" smtClean="0"/>
          </a:p>
          <a:p>
            <a:pPr marL="276225" lvl="0" indent="-276225">
              <a:buFont typeface="+mj-lt"/>
              <a:buAutoNum type="arabicParenR"/>
            </a:pPr>
            <a:r>
              <a:rPr lang="en-US" sz="2200" dirty="0" smtClean="0"/>
              <a:t>Recommission/calibrate the current system </a:t>
            </a:r>
            <a:br>
              <a:rPr lang="en-US" sz="2200" dirty="0" smtClean="0"/>
            </a:br>
            <a:endParaRPr lang="en-US" sz="2200" dirty="0" smtClean="0"/>
          </a:p>
          <a:p>
            <a:pPr marL="276225" lvl="0" indent="-276225">
              <a:buFont typeface="+mj-lt"/>
              <a:buAutoNum type="arabicParenR"/>
            </a:pPr>
            <a:r>
              <a:rPr lang="en-US" sz="2200" dirty="0" smtClean="0"/>
              <a:t>Improve ventilation in the temporary elementary classrooms by adding exhaust vents/fans, fresh air intake, and dual zone temperature control and correct any mold issues that may exist</a:t>
            </a:r>
          </a:p>
        </p:txBody>
      </p:sp>
      <p:sp>
        <p:nvSpPr>
          <p:cNvPr id="3" name="Title 2"/>
          <p:cNvSpPr>
            <a:spLocks noGrp="1"/>
          </p:cNvSpPr>
          <p:nvPr>
            <p:ph type="title"/>
          </p:nvPr>
        </p:nvSpPr>
        <p:spPr/>
        <p:txBody>
          <a:bodyPr/>
          <a:lstStyle/>
          <a:p>
            <a:r>
              <a:rPr lang="en-US" dirty="0" smtClean="0"/>
              <a:t>HVAC Recommendations</a:t>
            </a:r>
            <a:endParaRPr lang="en-US" dirty="0"/>
          </a:p>
        </p:txBody>
      </p:sp>
      <p:pic>
        <p:nvPicPr>
          <p:cNvPr id="4098" name="Picture 2" descr="Related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6175" y="152400"/>
            <a:ext cx="1245995" cy="121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457200" lvl="0" indent="-457200">
              <a:buFont typeface="+mj-lt"/>
              <a:buAutoNum type="arabicParenR" startAt="4"/>
            </a:pPr>
            <a:r>
              <a:rPr lang="en-US" sz="2400" dirty="0" smtClean="0"/>
              <a:t>Reclaim/Recommission vents and exhaust fans that have been covered up with the steel roof to bring the building back to "design" to balance stale air exhaust with fresh air ventilation, starting with elementary, high school, common areas, and then other remaining areas</a:t>
            </a:r>
            <a:br>
              <a:rPr lang="en-US" sz="2400" dirty="0" smtClean="0"/>
            </a:br>
            <a:endParaRPr lang="en-US" sz="2400" dirty="0" smtClean="0"/>
          </a:p>
          <a:p>
            <a:pPr marL="457200" lvl="0" indent="-457200">
              <a:buFont typeface="+mj-lt"/>
              <a:buAutoNum type="arabicParenR" startAt="4"/>
            </a:pPr>
            <a:r>
              <a:rPr lang="en-US" sz="2400" dirty="0" smtClean="0"/>
              <a:t>Get all areas of the building connected to the BAS for energy efficiency and ease of control</a:t>
            </a:r>
          </a:p>
          <a:p>
            <a:pPr marL="919163" lvl="1" indent="-352425">
              <a:buFont typeface="+mj-lt"/>
              <a:buAutoNum type="alphaLcParenR"/>
            </a:pPr>
            <a:r>
              <a:rPr lang="en-US" sz="1700" dirty="0" smtClean="0"/>
              <a:t>Currently approximately 75% of the building is connected to the BAS</a:t>
            </a:r>
          </a:p>
          <a:p>
            <a:pPr marL="919163" lvl="1" indent="-352425">
              <a:buFont typeface="+mj-lt"/>
              <a:buAutoNum type="alphaLcParenR"/>
            </a:pPr>
            <a:r>
              <a:rPr lang="en-US" sz="1700" dirty="0" smtClean="0"/>
              <a:t>Connect the remaining 25% to the BAS wirelessly or whatever is most cost effective for the area</a:t>
            </a:r>
            <a:r>
              <a:rPr lang="en-US" sz="1900" dirty="0" smtClean="0"/>
              <a:t/>
            </a:r>
            <a:br>
              <a:rPr lang="en-US" sz="1900" dirty="0" smtClean="0"/>
            </a:br>
            <a:endParaRPr lang="en-US" sz="1900" dirty="0" smtClean="0"/>
          </a:p>
          <a:p>
            <a:pPr marL="468313" lvl="0" indent="-457200">
              <a:buFont typeface="+mj-lt"/>
              <a:buAutoNum type="arabicParenR" startAt="4"/>
            </a:pPr>
            <a:r>
              <a:rPr lang="en-US" sz="2400" dirty="0" smtClean="0"/>
              <a:t>Future consideration:  As roof top units fail, consider replacing them with units that would include air conditioning.  </a:t>
            </a:r>
          </a:p>
          <a:p>
            <a:pPr marL="276225" lvl="0" indent="-276225">
              <a:buFont typeface="+mj-lt"/>
              <a:buAutoNum type="arabicParenR" startAt="4"/>
            </a:pPr>
            <a:endParaRPr lang="en-US" sz="2200" dirty="0" smtClean="0"/>
          </a:p>
          <a:p>
            <a:endParaRPr lang="en-US" dirty="0"/>
          </a:p>
        </p:txBody>
      </p:sp>
      <p:sp>
        <p:nvSpPr>
          <p:cNvPr id="3" name="Title 2"/>
          <p:cNvSpPr>
            <a:spLocks noGrp="1"/>
          </p:cNvSpPr>
          <p:nvPr>
            <p:ph type="title"/>
          </p:nvPr>
        </p:nvSpPr>
        <p:spPr/>
        <p:txBody>
          <a:bodyPr/>
          <a:lstStyle/>
          <a:p>
            <a:r>
              <a:rPr lang="en-US" dirty="0" smtClean="0"/>
              <a:t>HVAC Recommendations</a:t>
            </a:r>
            <a:endParaRPr lang="en-US" dirty="0"/>
          </a:p>
        </p:txBody>
      </p:sp>
      <p:pic>
        <p:nvPicPr>
          <p:cNvPr id="4" name="Picture 2" descr="Related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6175" y="152400"/>
            <a:ext cx="1245995" cy="121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1">
      <a:dk1>
        <a:sysClr val="windowText" lastClr="000000"/>
      </a:dk1>
      <a:lt1>
        <a:sysClr val="window" lastClr="FFFFFF"/>
      </a:lt1>
      <a:dk2>
        <a:srgbClr val="696464"/>
      </a:dk2>
      <a:lt2>
        <a:srgbClr val="E9E5DC"/>
      </a:lt2>
      <a:accent1>
        <a:srgbClr val="9B2D1F"/>
      </a:accent1>
      <a:accent2>
        <a:srgbClr val="D34817"/>
      </a:accent2>
      <a:accent3>
        <a:srgbClr val="A28E6A"/>
      </a:accent3>
      <a:accent4>
        <a:srgbClr val="956251"/>
      </a:accent4>
      <a:accent5>
        <a:srgbClr val="918485"/>
      </a:accent5>
      <a:accent6>
        <a:srgbClr val="855D5D"/>
      </a:accent6>
      <a:hlink>
        <a:srgbClr val="CC9900"/>
      </a:hlink>
      <a:folHlink>
        <a:srgbClr val="96A9A9"/>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117</TotalTime>
  <Words>667</Words>
  <Application>Microsoft Office PowerPoint</Application>
  <PresentationFormat>On-screen Show (4:3)</PresentationFormat>
  <Paragraphs>153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Le Roy-Ostrander  Public School</vt:lpstr>
      <vt:lpstr>Overview</vt:lpstr>
      <vt:lpstr>Overview</vt:lpstr>
      <vt:lpstr>Facilities Task Force</vt:lpstr>
      <vt:lpstr>Resources</vt:lpstr>
      <vt:lpstr>Facilities Task Force Members</vt:lpstr>
      <vt:lpstr>HVAC System</vt:lpstr>
      <vt:lpstr>HVAC Recommendations</vt:lpstr>
      <vt:lpstr>HVAC Recommendations</vt:lpstr>
      <vt:lpstr>Safety and Security</vt:lpstr>
      <vt:lpstr>Security Recommendations</vt:lpstr>
      <vt:lpstr>Safety Recommendations</vt:lpstr>
      <vt:lpstr>PowerPoint Presentation</vt:lpstr>
      <vt:lpstr>School Readiness Programs and Educational Classrooms/Space</vt:lpstr>
      <vt:lpstr>School Readiness Programs  and Educational Classrooms/ Space Recommendations</vt:lpstr>
      <vt:lpstr>Additional Considerations</vt:lpstr>
      <vt:lpstr>Additional Recommendations</vt:lpstr>
      <vt:lpstr>Additional Recommendations</vt:lpstr>
      <vt:lpstr>Items not supported by the Facilities Task Force Group</vt:lpstr>
      <vt:lpstr>Summary</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Roy-Ostrander  Public School</dc:title>
  <dc:creator>Owner</dc:creator>
  <cp:lastModifiedBy>Kate A Rohrer</cp:lastModifiedBy>
  <cp:revision>18</cp:revision>
  <dcterms:created xsi:type="dcterms:W3CDTF">2017-05-04T00:04:04Z</dcterms:created>
  <dcterms:modified xsi:type="dcterms:W3CDTF">2017-05-11T13:36:55Z</dcterms:modified>
</cp:coreProperties>
</file>